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73" d="100"/>
          <a:sy n="73" d="100"/>
        </p:scale>
        <p:origin x="108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a Rahman" userId="bf86f4afdeaa745c" providerId="LiveId" clId="{C5461169-A7C7-4EC2-8845-4C32BD1B70E3}"/>
    <pc:docChg chg="modSld">
      <pc:chgData name="Ira Rahman" userId="bf86f4afdeaa745c" providerId="LiveId" clId="{C5461169-A7C7-4EC2-8845-4C32BD1B70E3}" dt="2026-06-17T16:06:42.857" v="0" actId="20577"/>
      <pc:docMkLst>
        <pc:docMk/>
      </pc:docMkLst>
      <pc:sldChg chg="modSp mod">
        <pc:chgData name="Ira Rahman" userId="bf86f4afdeaa745c" providerId="LiveId" clId="{C5461169-A7C7-4EC2-8845-4C32BD1B70E3}" dt="2026-06-17T16:06:42.857" v="0" actId="20577"/>
        <pc:sldMkLst>
          <pc:docMk/>
          <pc:sldMk cId="0" sldId="257"/>
        </pc:sldMkLst>
        <pc:spChg chg="mod">
          <ac:chgData name="Ira Rahman" userId="bf86f4afdeaa745c" providerId="LiveId" clId="{C5461169-A7C7-4EC2-8845-4C32BD1B70E3}" dt="2026-06-17T16:06:42.857" v="0" actId="20577"/>
          <ac:spMkLst>
            <pc:docMk/>
            <pc:sldMk cId="0" sldId="257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18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675120" y="-1463040"/>
            <a:ext cx="3840480" cy="3840480"/>
          </a:xfrm>
          <a:prstGeom prst="ellipse">
            <a:avLst/>
          </a:prstGeom>
          <a:ln w="19050">
            <a:solidFill>
              <a:srgbClr val="2739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280160" y="3291840"/>
            <a:ext cx="2743200" cy="2743200"/>
          </a:xfrm>
          <a:prstGeom prst="ellipse">
            <a:avLst/>
          </a:prstGeom>
          <a:ln w="19050">
            <a:solidFill>
              <a:srgbClr val="2739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50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MANHATTAN CHAMBER OF COMMERCE   ×   BARUCH COLLEGE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Turning Your Data Into</a:t>
            </a:r>
            <a:endParaRPr lang="en-US" sz="3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Actionable Insights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640080" y="2788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free interactive dashboard and insights report, built around MCC's data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43434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9B8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Noshin (Ira) Rahman  ·  M.S. Business Analytics Candidate, Baruch College  ·  Summer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We Are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graduate analytics team from Baruch College, working under faculty supervision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66928" cy="566928"/>
          </a:xfrm>
          <a:prstGeom prst="ellipse">
            <a:avLst/>
          </a:prstGeom>
          <a:solidFill>
            <a:srgbClr val="EFF3F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703" y="1827703"/>
            <a:ext cx="294803" cy="29480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89888" y="1618488"/>
            <a:ext cx="72054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Baruch College, M.S. in Business Analytics</a:t>
            </a:r>
            <a:endParaRPr lang="en-US" sz="15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summer capstone project, advised by Professor Dr. Rashi Jain</a:t>
            </a:r>
          </a:p>
        </p:txBody>
      </p:sp>
      <p:sp>
        <p:nvSpPr>
          <p:cNvPr id="7" name="Shape 4"/>
          <p:cNvSpPr/>
          <p:nvPr/>
        </p:nvSpPr>
        <p:spPr>
          <a:xfrm>
            <a:off x="548640" y="2651760"/>
            <a:ext cx="566928" cy="566928"/>
          </a:xfrm>
          <a:prstGeom prst="ellipse">
            <a:avLst/>
          </a:prstGeom>
          <a:solidFill>
            <a:srgbClr val="EFF3F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703" y="2787823"/>
            <a:ext cx="294803" cy="294803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389888" y="2578608"/>
            <a:ext cx="72054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technical toolkit</a:t>
            </a:r>
            <a:endParaRPr lang="en-US" sz="15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SQL, Power BI, Python, and AI-assisted analytics workflows</a:t>
            </a:r>
            <a:endParaRPr lang="en-US" sz="1500" dirty="0"/>
          </a:p>
        </p:txBody>
      </p:sp>
      <p:sp>
        <p:nvSpPr>
          <p:cNvPr id="10" name="Shape 6"/>
          <p:cNvSpPr/>
          <p:nvPr/>
        </p:nvSpPr>
        <p:spPr>
          <a:xfrm>
            <a:off x="548640" y="3611880"/>
            <a:ext cx="566928" cy="566928"/>
          </a:xfrm>
          <a:prstGeom prst="ellipse">
            <a:avLst/>
          </a:prstGeom>
          <a:solidFill>
            <a:srgbClr val="EFF3F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703" y="3747943"/>
            <a:ext cx="294803" cy="294803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389888" y="3538728"/>
            <a:ext cx="72054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analytics experience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en-US" sz="12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Members: Noshin (Ira) Rahman – (Retail Analytics, Sales Data), Jesse Nover (UX Design, Digital Products), Geraldine Hirschhorn (HR Analytics)</a:t>
            </a:r>
          </a:p>
          <a:p>
            <a:pPr marL="0" indent="0">
              <a:spcAft>
                <a:spcPts val="200"/>
              </a:spcAft>
              <a:buNone/>
            </a:pPr>
            <a:endParaRPr lang="en-US" sz="1500" b="1" dirty="0">
              <a:solidFill>
                <a:srgbClr val="1B2A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3" name="Text 8"/>
          <p:cNvSpPr/>
          <p:nvPr/>
        </p:nvSpPr>
        <p:spPr>
          <a:xfrm>
            <a:off x="548640" y="46177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student-led project — no cost, no vendor relationship, no obligation.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F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We're Offering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deliverables, fully scoped around your priorities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2441448" cy="3154680"/>
          </a:xfrm>
          <a:prstGeom prst="roundRect">
            <a:avLst>
              <a:gd name="adj" fmla="val 2996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B2A4A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449324" y="178308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344" y="194310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606040"/>
            <a:ext cx="20756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Dashboard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77240" y="3108960"/>
            <a:ext cx="198424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live, filterable Power BI view built around your data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55848" y="1508760"/>
            <a:ext cx="2441448" cy="3154680"/>
          </a:xfrm>
          <a:prstGeom prst="roundRect">
            <a:avLst>
              <a:gd name="adj" fmla="val 2996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B2A4A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256532" y="178308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6552" y="194310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38728" y="2606040"/>
            <a:ext cx="20756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Insights Report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3584448" y="3108960"/>
            <a:ext cx="198424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takeaways and recommendations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163056" y="1508760"/>
            <a:ext cx="2441448" cy="3154680"/>
          </a:xfrm>
          <a:prstGeom prst="roundRect">
            <a:avLst>
              <a:gd name="adj" fmla="val 2996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B2A4A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7063740" y="178308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3760" y="194310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345936" y="2606040"/>
            <a:ext cx="20756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Flexible Scope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391656" y="3108960"/>
            <a:ext cx="198424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Shaped entirely by MCC's priorities, start to finish, at no cost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F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Where We Could Focus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few starting points, scope is flexible and guided by your team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2441448" cy="3154680"/>
          </a:xfrm>
          <a:prstGeom prst="roundRect">
            <a:avLst>
              <a:gd name="adj" fmla="val 2996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B2A4A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449324" y="178308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344" y="194310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606040"/>
            <a:ext cx="20756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&amp; Business Trends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77240" y="3108960"/>
            <a:ext cx="198424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Growth, retention, and industry mix across Manhattan members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55848" y="1508760"/>
            <a:ext cx="2441448" cy="3154680"/>
          </a:xfrm>
          <a:prstGeom prst="roundRect">
            <a:avLst>
              <a:gd name="adj" fmla="val 2996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B2A4A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256532" y="178308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6552" y="194310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38728" y="2606040"/>
            <a:ext cx="20756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Engagement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3584448" y="3108960"/>
            <a:ext cx="198424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patterns and what drives attendance across MCC programs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163056" y="1508760"/>
            <a:ext cx="2441448" cy="3154680"/>
          </a:xfrm>
          <a:prstGeom prst="roundRect">
            <a:avLst>
              <a:gd name="adj" fmla="val 2996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B2A4A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7063740" y="178308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3760" y="194310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345936" y="2606040"/>
            <a:ext cx="20756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Neighborhood Indicators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391656" y="3108960"/>
            <a:ext cx="198424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 business activity and economic health across Manhattan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It Works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simple three-step process this summer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2217420" y="2446020"/>
            <a:ext cx="4709160" cy="0"/>
          </a:xfrm>
          <a:prstGeom prst="line">
            <a:avLst/>
          </a:prstGeom>
          <a:noFill/>
          <a:ln w="1905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8132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1440180" y="2057400"/>
            <a:ext cx="777240" cy="77724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2262" y="2259482"/>
            <a:ext cx="373075" cy="37307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40080" y="29718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&amp; Scoping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640080" y="33375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1–2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640080" y="3639312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on data, priorities, and key questions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3383280" y="148132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183380" y="2057400"/>
            <a:ext cx="777240" cy="77724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462" y="2259482"/>
            <a:ext cx="373075" cy="373075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383280" y="29718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Analyze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3383280" y="33375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3–6</a:t>
            </a:r>
            <a:endParaRPr lang="en-US" sz="1150" dirty="0"/>
          </a:p>
        </p:txBody>
      </p:sp>
      <p:sp>
        <p:nvSpPr>
          <p:cNvPr id="16" name="Text 12"/>
          <p:cNvSpPr/>
          <p:nvPr/>
        </p:nvSpPr>
        <p:spPr>
          <a:xfrm>
            <a:off x="3383280" y="3639312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development and data analysis</a:t>
            </a:r>
            <a:endParaRPr lang="en-US" sz="1150" dirty="0"/>
          </a:p>
        </p:txBody>
      </p:sp>
      <p:sp>
        <p:nvSpPr>
          <p:cNvPr id="17" name="Text 13"/>
          <p:cNvSpPr/>
          <p:nvPr/>
        </p:nvSpPr>
        <p:spPr>
          <a:xfrm>
            <a:off x="6126480" y="148132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6926580" y="2057400"/>
            <a:ext cx="777240" cy="77724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8662" y="2259482"/>
            <a:ext cx="373075" cy="373075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126480" y="29718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&amp; Present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6126480" y="33375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7–8</a:t>
            </a:r>
            <a:endParaRPr lang="en-US" sz="1150" dirty="0"/>
          </a:p>
        </p:txBody>
      </p:sp>
      <p:sp>
        <p:nvSpPr>
          <p:cNvPr id="22" name="Text 17"/>
          <p:cNvSpPr/>
          <p:nvPr/>
        </p:nvSpPr>
        <p:spPr>
          <a:xfrm>
            <a:off x="6126480" y="3639312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dashboard, report, and walkthrough</a:t>
            </a:r>
            <a:endParaRPr lang="en-US" sz="1150" dirty="0"/>
          </a:p>
        </p:txBody>
      </p:sp>
      <p:sp>
        <p:nvSpPr>
          <p:cNvPr id="23" name="Text 18"/>
          <p:cNvSpPr/>
          <p:nvPr/>
        </p:nvSpPr>
        <p:spPr>
          <a:xfrm>
            <a:off x="548640" y="46177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Targeting completion by early August 2026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We'd Need From You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Lightweight asks, designed to respect your team's time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3840480" cy="1371600"/>
          </a:xfrm>
          <a:prstGeom prst="roundRect">
            <a:avLst>
              <a:gd name="adj" fmla="val 5333"/>
            </a:avLst>
          </a:prstGeom>
          <a:solidFill>
            <a:srgbClr val="EFF3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80" y="203454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1673352"/>
            <a:ext cx="25603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4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point of contact</a:t>
            </a:r>
            <a:endParaRPr lang="en-US" sz="14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to answer scoping questions as we go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4754880" y="1508760"/>
            <a:ext cx="3840480" cy="1371600"/>
          </a:xfrm>
          <a:prstGeom prst="roundRect">
            <a:avLst>
              <a:gd name="adj" fmla="val 5333"/>
            </a:avLst>
          </a:prstGeom>
          <a:solidFill>
            <a:srgbClr val="EFF3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5029200" y="187452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9220" y="2034540"/>
            <a:ext cx="320040" cy="3200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806440" y="1673352"/>
            <a:ext cx="25603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4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 relevant data</a:t>
            </a:r>
            <a:endParaRPr lang="en-US" sz="14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Aggregated exports are fine — no raw system access needed</a:t>
            </a:r>
            <a:endParaRPr lang="en-US" sz="1450" dirty="0"/>
          </a:p>
        </p:txBody>
      </p:sp>
      <p:sp>
        <p:nvSpPr>
          <p:cNvPr id="12" name="Shape 8"/>
          <p:cNvSpPr/>
          <p:nvPr/>
        </p:nvSpPr>
        <p:spPr>
          <a:xfrm>
            <a:off x="548640" y="3154680"/>
            <a:ext cx="3840480" cy="1371600"/>
          </a:xfrm>
          <a:prstGeom prst="roundRect">
            <a:avLst>
              <a:gd name="adj" fmla="val 5333"/>
            </a:avLst>
          </a:prstGeom>
          <a:solidFill>
            <a:srgbClr val="EFF3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822960" y="352044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980" y="3680460"/>
            <a:ext cx="320040" cy="32004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600200" y="3319272"/>
            <a:ext cx="25603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4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~20–30 minutes</a:t>
            </a:r>
            <a:endParaRPr lang="en-US" sz="14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short kickoff call to finalize scope together</a:t>
            </a:r>
            <a:endParaRPr lang="en-US" sz="1450" dirty="0"/>
          </a:p>
        </p:txBody>
      </p:sp>
      <p:sp>
        <p:nvSpPr>
          <p:cNvPr id="16" name="Shape 11"/>
          <p:cNvSpPr/>
          <p:nvPr/>
        </p:nvSpPr>
        <p:spPr>
          <a:xfrm>
            <a:off x="4754880" y="3154680"/>
            <a:ext cx="3840480" cy="1371600"/>
          </a:xfrm>
          <a:prstGeom prst="roundRect">
            <a:avLst>
              <a:gd name="adj" fmla="val 5333"/>
            </a:avLst>
          </a:prstGeom>
          <a:solidFill>
            <a:srgbClr val="EFF3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5029200" y="352044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9220" y="3680460"/>
            <a:ext cx="320040" cy="32004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806440" y="3319272"/>
            <a:ext cx="25603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4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cost, no obligation</a:t>
            </a:r>
            <a:endParaRPr lang="en-US" sz="14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deliverables are yours to keep and use</a:t>
            </a:r>
            <a:endParaRPr lang="en-US" sz="14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3291840"/>
            <a:ext cx="3291840" cy="3291840"/>
          </a:xfrm>
          <a:prstGeom prst="ellipse">
            <a:avLst/>
          </a:prstGeom>
          <a:ln w="19050">
            <a:solidFill>
              <a:srgbClr val="2739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548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Let's Get Started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1430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9B8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timeline if we move forward this week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874520"/>
            <a:ext cx="457200" cy="457200"/>
          </a:xfrm>
          <a:prstGeom prst="ellipse">
            <a:avLst/>
          </a:prstGeom>
          <a:ln w="19050">
            <a:solidFill>
              <a:srgbClr val="C9962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874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187452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scope and data access  </a:t>
            </a:r>
            <a:r>
              <a:rPr lang="en-US" sz="1400" i="1" dirty="0">
                <a:solidFill>
                  <a:srgbClr val="A9B8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this week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731520" y="2587752"/>
            <a:ext cx="457200" cy="457200"/>
          </a:xfrm>
          <a:prstGeom prst="ellipse">
            <a:avLst/>
          </a:prstGeom>
          <a:ln w="19050">
            <a:solidFill>
              <a:srgbClr val="C9962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31520" y="25877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371600" y="2587752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Kickoff call with the team  </a:t>
            </a:r>
            <a:r>
              <a:rPr lang="en-US" sz="1400" i="1" dirty="0">
                <a:solidFill>
                  <a:srgbClr val="A9B8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within 1–2 weeks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731520" y="3300984"/>
            <a:ext cx="457200" cy="457200"/>
          </a:xfrm>
          <a:prstGeom prst="ellipse">
            <a:avLst/>
          </a:prstGeom>
          <a:ln w="19050">
            <a:solidFill>
              <a:srgbClr val="C9962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31520" y="33009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71600" y="3300984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and report delivered  </a:t>
            </a:r>
            <a:r>
              <a:rPr lang="en-US" sz="1400" i="1" dirty="0">
                <a:solidFill>
                  <a:srgbClr val="A9B8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by early August 2026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160520" y="3794760"/>
            <a:ext cx="640080" cy="640080"/>
          </a:xfrm>
          <a:prstGeom prst="ellipse">
            <a:avLst/>
          </a:prstGeom>
          <a:solidFill>
            <a:srgbClr val="27395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4538" y="3938778"/>
            <a:ext cx="352044" cy="352044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640080" y="45262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Noshin (Ira) Rahman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640080" y="48006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C99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ira.rahman.ny@gmail.com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423</Words>
  <Application>Microsoft Office PowerPoint</Application>
  <PresentationFormat>On-screen Show (16:9)</PresentationFormat>
  <Paragraphs>72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MCC x Baruch Analytics Partnership</dc:title>
  <dc:subject>PptxGenJS Presentation</dc:subject>
  <dc:creator>Noshin Rahman</dc:creator>
  <cp:lastModifiedBy>Ira Rahman</cp:lastModifiedBy>
  <cp:revision>2</cp:revision>
  <dcterms:created xsi:type="dcterms:W3CDTF">2026-06-17T14:36:28Z</dcterms:created>
  <dcterms:modified xsi:type="dcterms:W3CDTF">2026-06-17T16:07:07Z</dcterms:modified>
</cp:coreProperties>
</file>